
<file path=[Content_Types].xml><?xml version="1.0" encoding="utf-8"?>
<Types xmlns="http://schemas.openxmlformats.org/package/2006/content-types"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Props/app0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openxmlformats.org/package/2006/relationships/metadata/extended-properties" Target="docProps/app0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52" autoAdjust="0"/>
    <p:restoredTop sz="94694" autoAdjust="0"/>
  </p:normalViewPr>
  <p:slideViewPr>
    <p:cSldViewPr snapToGrid="0" snapToObjects="1">
      <p:cViewPr varScale="1">
        <p:scale>
          <a:sx n="121" d="100"/>
          <a:sy n="121" d="100"/>
        </p:scale>
        <p:origin x="696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DBA5E8-2AC5-5745-BF3B-72762B3B4F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5C19D80-B2BD-E848-B90B-C1A60B6F69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F860EB-62E2-D844-9FBC-C792F88821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12/11/19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66F0D5-6FF4-EF41-970F-375E5CBB40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8AE297-5A4C-0641-B5F4-CB67C2279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98143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34404-56E3-BF45-B9A3-47E955E6AF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78E03A3-1359-5D46-B994-F1C1E26F17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ED9953-0A3C-A145-A64B-E7210F4F05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12/11/19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FE94B5-88A7-4C47-A4CA-1043DC499E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5EB67E-C704-8545-B3E0-0138EC94FA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5299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879E1C9-306F-4243-A64B-FDFB9C422C5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B24C7D-A0EB-4945-BEEB-51E79A9D59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2E8303-0D5D-0340-9C95-67DDB52A28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12/11/19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624F04-E431-0A4F-AC55-2D20B38FBF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48DA4B-6417-A241-81FA-CD9F65300B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1521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F5307E-F352-BF4B-BC95-89752E17A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1BD608-4C7C-1F45-9D04-DD00ACFBBA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EEDDD6-64CA-3D48-A4A2-8F19F2F85A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12/11/19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9C83BF-6E37-F34D-8556-F70BEC3DA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A1102E-462B-FE45-A60A-E0CFB1CB1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26494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967443-2739-544C-A30A-24BA66F65A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2CEBD4-F046-D346-8BCD-C45758BFBA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D01F61-3503-DF44-962F-33B6260657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12/11/19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C30199-3D98-C447-9704-4140128249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C1CA27-E5B2-E14A-98C4-51D5257353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5715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35443-777B-0F4B-ABB9-A48255700D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5A2DB4-39B9-AB48-9EEC-566063CECF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15383E-B185-294D-8AEC-A45A8E8689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3D44C5-09D7-D14B-A158-EF3F589F65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12/11/19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6554A3-6B41-BD43-A131-8ABF459B0E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66DD05-A8A1-EF4E-B856-DF5EE5056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2520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5DD35-D8DD-6D49-972F-37ACCDEF9C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1AA897-255B-2348-83A7-C26B55121E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64FCA4-ADDB-0D47-9839-D6DD546F42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BEBD1C-F6E5-4446-8355-9E35D2E46F2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8482A01-7E6B-EF4F-8A04-EB95705D72E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69EF970-2244-DF4B-8500-C3730BE470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12/11/19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8D0290F-B13B-DF46-B15E-FFD36AC25B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DD6CB45-907C-144D-BC8E-C8FB719108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1351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0DF6F2-E96C-2143-A46D-F3E92B77CC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11E44B-560E-0C41-9831-9A1A4E9EB3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12/11/19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7F340A-11CB-D140-832E-099856934F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1A9BD9-2CC2-1C46-80DA-BBC193E420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0395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D17AEF5-7D11-EC4C-A92C-0E8CEC7155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12/11/19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3F4A6F4-D5A4-8944-A6A7-821133DD83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280A35-F83F-BF4C-B00B-8ED57A6412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8363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3F754B-FA58-824B-8348-18AB6B00C3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60469F-D282-9042-A2CF-DF752AF40D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F01069-E5FF-DB46-9018-386936B1D4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346F43-FE05-E64E-AF46-891444644D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12/11/19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B5A5CD-D68D-D848-8BB0-CA56EE525A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D7C90A-7CA6-8246-B764-B2DD7714D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7995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EFED0-7D8D-A641-BF0B-19492BB83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CFFB7EC-864B-4D4D-BD3E-C0FF7648B70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86286E-DC97-2A40-B2F4-B1AE19A37D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A6D837-DD93-7141-956B-23703BA84E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12/11/19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B2E844-B42F-974D-A9DA-5E1BA18B4E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F539C1-D992-D44C-BD87-BDBE1C43F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125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96E92DD-29EB-7949-95E8-3661DFB802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6A8522-F172-3943-AC85-B32F458DA1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72FD06-0736-9241-8D9D-79FB5859D2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12/11/19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000DA3-59DD-BF42-A4F6-A79754341E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5FC8D4-597E-9D46-A00C-D3F7F6796B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8671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Skinker DeBaliviere, DeBaliviere Place, West End, Visitation Park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t>Monthly Crime report: October 2019</a:t>
            </a:r>
            <a:br/>
            <a:br/>
            <a:r>
              <a:t>Washington University Medical Center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lvl="0" indent="0">
              <a:buNone/>
            </a:pPr>
            <a:r>
              <a:t>(December 11, 2019)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Summary Notes: West End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b="1"/>
              <a:t>62 total crimes in October 2019</a:t>
            </a:r>
          </a:p>
          <a:p>
            <a:pPr lvl="1"/>
            <a:r>
              <a:rPr b="1"/>
              <a:t>38% change compared to October 2018 (45 total crimes)</a:t>
            </a:r>
          </a:p>
          <a:p>
            <a:pPr lvl="1"/>
            <a:r>
              <a:rPr b="1"/>
              <a:t>23 crime(s) against persons in October 2019</a:t>
            </a:r>
          </a:p>
          <a:p>
            <a:pPr lvl="1"/>
            <a:r>
              <a:rPr b="1"/>
              <a:t>77% change compared to October 2018 (13 crimes against persons)</a:t>
            </a:r>
          </a:p>
          <a:p>
            <a:pPr lvl="1"/>
            <a:r>
              <a:rPr b="1"/>
              <a:t>404 total crimes in 2019</a:t>
            </a:r>
          </a:p>
          <a:p>
            <a:pPr lvl="1"/>
            <a:r>
              <a:rPr b="1"/>
              <a:t>3% change compared to this time in 2018 (392 total crimes)</a:t>
            </a:r>
          </a:p>
          <a:p>
            <a:pPr lvl="1"/>
            <a:r>
              <a:rPr b="1"/>
              <a:t>136 crime(s) against persons in 2019</a:t>
            </a:r>
          </a:p>
          <a:p>
            <a:pPr lvl="1"/>
            <a:r>
              <a:rPr b="1"/>
              <a:t>24% change compared to this time in 2018 (110 crimes against persons)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West End: Year to Year Comparison</a:t>
            </a:r>
          </a:p>
        </p:txBody>
      </p:sp>
      <p:graphicFrame>
        <p:nvGraphicFramePr>
          <p:cNvPr id="21694619" name="Table 21694618"/>
          <p:cNvGraphicFramePr>
            <a:graphicFrameLocks noGrp="1"/>
          </p:cNvGraphicFramePr>
          <p:nvPr/>
        </p:nvGraphicFramePr>
        <p:xfrm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5110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60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14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13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16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2468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8601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3935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0934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09341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781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0920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0920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71347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</a:tblGrid>
              <a:tr h="28875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Aug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Sep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Oct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Nov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Dec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212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255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449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5949576" name="Table 15949575"/>
          <p:cNvGraphicFramePr>
            <a:graphicFrameLocks noGrp="1"/>
          </p:cNvGraphicFramePr>
          <p:nvPr/>
        </p:nvGraphicFramePr>
        <p:xfrm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5110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60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14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13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16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2468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8601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3935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0934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09341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781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0920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71347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28875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Aug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Sep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Oct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Nov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255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404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West End: Summary Tables</a:t>
            </a:r>
          </a:p>
        </p:txBody>
      </p:sp>
      <p:graphicFrame>
        <p:nvGraphicFramePr>
          <p:cNvPr id="204583778" name="Table 204583777"/>
          <p:cNvGraphicFramePr>
            <a:graphicFrameLocks noGrp="1"/>
          </p:cNvGraphicFramePr>
          <p:nvPr/>
        </p:nvGraphicFramePr>
        <p:xfrm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4722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27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Aggravated Assault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Larceny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255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Robbery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78997844" name="Table 78997843"/>
          <p:cNvGraphicFramePr>
            <a:graphicFrameLocks noGrp="1"/>
          </p:cNvGraphicFramePr>
          <p:nvPr/>
        </p:nvGraphicFramePr>
        <p:xfrm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2934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0341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27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Sun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Tue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Wed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Thu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Fri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27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Sat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756160719" name="Table 756160718"/>
          <p:cNvGraphicFramePr>
            <a:graphicFrameLocks noGrp="1"/>
          </p:cNvGraphicFramePr>
          <p:nvPr/>
        </p:nvGraphicFramePr>
        <p:xfrm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7592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0341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Crimes Against Persons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27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FALSE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TRUE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836021565" name="Table 836021564"/>
          <p:cNvGraphicFramePr>
            <a:graphicFrameLocks noGrp="1"/>
          </p:cNvGraphicFramePr>
          <p:nvPr/>
        </p:nvGraphicFramePr>
        <p:xfrm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013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0341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Night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West End: Total Crime Map</a:t>
            </a:r>
          </a:p>
        </p:txBody>
      </p:sp>
      <p:pic>
        <p:nvPicPr>
          <p:cNvPr id="3" name="Picture 1" descr="/Users/jesstevens/Documents/Github/WUMCRC/Projects/r-crime-mapping/results/2019/October/we/we_total_crimes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52600" y="1600200"/>
            <a:ext cx="56388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Visitation Park: Summary Notes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b="1"/>
              <a:t>12 total crimes in October 2019</a:t>
            </a:r>
          </a:p>
          <a:p>
            <a:pPr lvl="1"/>
            <a:r>
              <a:rPr b="1"/>
              <a:t>50% change compared to October 2018 (8 total crimes)</a:t>
            </a:r>
          </a:p>
          <a:p>
            <a:pPr lvl="1"/>
            <a:r>
              <a:rPr b="1"/>
              <a:t>2 crime(s) against persons in October 2019</a:t>
            </a:r>
          </a:p>
          <a:p>
            <a:pPr lvl="1"/>
            <a:r>
              <a:rPr b="1"/>
              <a:t>0% change compared to October 2018 (2 crimes against persons)</a:t>
            </a:r>
          </a:p>
          <a:p>
            <a:pPr lvl="1"/>
            <a:r>
              <a:rPr b="1"/>
              <a:t>53 total crimes in 2019</a:t>
            </a:r>
          </a:p>
          <a:p>
            <a:pPr lvl="1"/>
            <a:r>
              <a:rPr b="1"/>
              <a:t>-22% change compared to this time in 2018 (68 total crimes)</a:t>
            </a:r>
          </a:p>
          <a:p>
            <a:pPr lvl="1"/>
            <a:r>
              <a:rPr b="1"/>
              <a:t>14 crime(s) against persons in 2019</a:t>
            </a:r>
          </a:p>
          <a:p>
            <a:pPr lvl="1"/>
            <a:r>
              <a:rPr b="1"/>
              <a:t>-22% change compared to this time in 2018 (18 crimes against persons)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Visitation Park: Year to Year Comparison</a:t>
            </a:r>
          </a:p>
        </p:txBody>
      </p:sp>
      <p:graphicFrame>
        <p:nvGraphicFramePr>
          <p:cNvPr id="429858598" name="Table 429858597"/>
          <p:cNvGraphicFramePr>
            <a:graphicFrameLocks noGrp="1"/>
          </p:cNvGraphicFramePr>
          <p:nvPr/>
        </p:nvGraphicFramePr>
        <p:xfrm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5110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60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14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13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16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2468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8601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3935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0934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09341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781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0920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0920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71347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</a:tblGrid>
              <a:tr h="28875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Aug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Sep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Oct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Nov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Dec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    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255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86350093" name="Table 186350092"/>
          <p:cNvGraphicFramePr>
            <a:graphicFrameLocks noGrp="1"/>
          </p:cNvGraphicFramePr>
          <p:nvPr/>
        </p:nvGraphicFramePr>
        <p:xfrm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5110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60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14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13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16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2468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8601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3935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0934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09341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781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0920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71347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28875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Aug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Sep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Oct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Nov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255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Visitation Park: Summary Tables</a:t>
            </a:r>
          </a:p>
        </p:txBody>
      </p:sp>
      <p:graphicFrame>
        <p:nvGraphicFramePr>
          <p:cNvPr id="518520914" name="Table 518520913"/>
          <p:cNvGraphicFramePr>
            <a:graphicFrameLocks noGrp="1"/>
          </p:cNvGraphicFramePr>
          <p:nvPr/>
        </p:nvGraphicFramePr>
        <p:xfrm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4722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27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Aggravated Assault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Larceny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255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Robbery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985320148" name="Table 985320147"/>
          <p:cNvGraphicFramePr>
            <a:graphicFrameLocks noGrp="1"/>
          </p:cNvGraphicFramePr>
          <p:nvPr/>
        </p:nvGraphicFramePr>
        <p:xfrm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2934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0341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27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Sun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Tue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Wed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Thu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958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Fri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27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Sat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707555547" name="Table 707555546"/>
          <p:cNvGraphicFramePr>
            <a:graphicFrameLocks noGrp="1"/>
          </p:cNvGraphicFramePr>
          <p:nvPr/>
        </p:nvGraphicFramePr>
        <p:xfrm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7592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0341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Crimes Against Persons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27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FALSE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0972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TRUE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504753014" name="Table 504753013"/>
          <p:cNvGraphicFramePr>
            <a:graphicFrameLocks noGrp="1"/>
          </p:cNvGraphicFramePr>
          <p:nvPr/>
        </p:nvGraphicFramePr>
        <p:xfrm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013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0341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Night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Visitation Park: Total Crime Map</a:t>
            </a:r>
          </a:p>
        </p:txBody>
      </p:sp>
      <p:pic>
        <p:nvPicPr>
          <p:cNvPr id="3" name="Picture 1" descr="/Users/jesstevens/Documents/Github/WUMCRC/Projects/r-crime-mapping/results/2019/October/vp/vp_total_tm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48000" y="1600200"/>
            <a:ext cx="30607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District 5: Crime Rates Map</a:t>
            </a:r>
          </a:p>
        </p:txBody>
      </p:sp>
      <p:pic>
        <p:nvPicPr>
          <p:cNvPr id="3" name="Picture 1" descr="/Users/jesstevens/Documents/Github/WUMCRC/Projects/r-crime-mapping/results/2019/October/district-5/dst5_rates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133600" y="1600200"/>
            <a:ext cx="4864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District 5: Density Map Explanation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t>There are 15 neighborhoods in District 5.</a:t>
            </a:r>
          </a:p>
          <a:p>
            <a:pPr lvl="1"/>
            <a:r>
              <a:rPr b="1"/>
              <a:t>The minimum number of crimes in one neighborhood was 12 (Visitation Park)</a:t>
            </a:r>
          </a:p>
          <a:p>
            <a:pPr lvl="1"/>
            <a:r>
              <a:rPr b="1"/>
              <a:t>The maximum number of crimes in one neighborhood was 236 (Central West End)</a:t>
            </a:r>
          </a:p>
          <a:p>
            <a:pPr lvl="1"/>
            <a:r>
              <a:rPr b="1"/>
              <a:t>The mean number of crimes in one neighborhood was 49.53</a:t>
            </a:r>
          </a:p>
          <a:p>
            <a:pPr lvl="1"/>
            <a:r>
              <a:rPr b="1"/>
              <a:t>The minimum rate of crimes in one neighborhood was 3.72 (Greater Ville)</a:t>
            </a:r>
          </a:p>
          <a:p>
            <a:pPr lvl="1"/>
            <a:r>
              <a:rPr b="1"/>
              <a:t>The maximum rate of crimes in one neighborhood was 21.58 (Hamilton Heights)</a:t>
            </a:r>
          </a:p>
          <a:p>
            <a:pPr lvl="1"/>
            <a:r>
              <a:rPr b="1"/>
              <a:t>The mean rate of crimes in one neighborhood was 12.18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Skinker DeBaliviere: Summary Notes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b="1"/>
              <a:t>46 total crimes in October 2019</a:t>
            </a:r>
          </a:p>
          <a:p>
            <a:pPr lvl="1"/>
            <a:r>
              <a:rPr b="1"/>
              <a:t>156% change compared to October 2018 (18 total crimes)</a:t>
            </a:r>
          </a:p>
          <a:p>
            <a:pPr lvl="1"/>
            <a:r>
              <a:rPr b="1"/>
              <a:t>6 crime(s) against persons in October 2019</a:t>
            </a:r>
          </a:p>
          <a:p>
            <a:pPr lvl="1"/>
            <a:r>
              <a:rPr b="1"/>
              <a:t>200% change compared to October 2018 (2 crimes against persons)</a:t>
            </a:r>
          </a:p>
          <a:p>
            <a:pPr lvl="1"/>
            <a:r>
              <a:rPr b="1"/>
              <a:t>248 total crimes in 2019</a:t>
            </a:r>
          </a:p>
          <a:p>
            <a:pPr lvl="1"/>
            <a:r>
              <a:rPr b="1"/>
              <a:t>36% change compared to this time in 2018 (183 total crimes)</a:t>
            </a:r>
          </a:p>
          <a:p>
            <a:pPr lvl="1"/>
            <a:r>
              <a:rPr b="1"/>
              <a:t>41 crime(s) against persons in 2019</a:t>
            </a:r>
          </a:p>
          <a:p>
            <a:pPr lvl="1"/>
            <a:r>
              <a:rPr b="1"/>
              <a:t>-5% change compared to this time in 2018 (43 crimes against persons)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Skinker DeBaliviere: Neighborhood Detail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spcBef>
                <a:spcPts val="3000"/>
              </a:spcBef>
              <a:buNone/>
            </a:pPr>
            <a:r>
              <a:rPr b="1"/>
              <a:t>Appendix 1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Skinker DeBaliviere: Time of Crimes Map</a:t>
            </a:r>
          </a:p>
        </p:txBody>
      </p:sp>
      <p:pic>
        <p:nvPicPr>
          <p:cNvPr id="3" name="Picture 1" descr="/Users/jesstevens/Documents/Github/WUMCRC/Projects/r-crime-mapping/results/2019/October/sdb/sdb_day_night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524000" y="1600200"/>
            <a:ext cx="60960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Skinker DeBaliviere: Violent Crime Map</a:t>
            </a:r>
          </a:p>
        </p:txBody>
      </p:sp>
      <p:pic>
        <p:nvPicPr>
          <p:cNvPr id="3" name="Picture 1" descr="/Users/jesstevens/Documents/Github/WUMCRC/Projects/r-crime-mapping/results/2019/October/sdb/sdb_vlnt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524000" y="1600200"/>
            <a:ext cx="60960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Skinker DeBaliviere: Crime Density Map</a:t>
            </a:r>
          </a:p>
        </p:txBody>
      </p:sp>
      <p:pic>
        <p:nvPicPr>
          <p:cNvPr id="3" name="Picture 1" descr="/Users/jesstevens/Documents/Github/WUMCRC/Projects/r-crime-mapping/results/2019/October/sdb/sdb_density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524000" y="1600200"/>
            <a:ext cx="60960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Skinker DeBaliviere: Larceny Breakdown</a:t>
            </a:r>
          </a:p>
        </p:txBody>
      </p:sp>
      <p:graphicFrame>
        <p:nvGraphicFramePr>
          <p:cNvPr id="99785785" name="Table 99785784"/>
          <p:cNvGraphicFramePr>
            <a:graphicFrameLocks noGrp="1"/>
          </p:cNvGraphicFramePr>
          <p:nvPr/>
        </p:nvGraphicFramePr>
        <p:xfrm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2934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0341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27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Sun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Tue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Wed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Thu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Fri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27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Sat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345241493" name="Table 345241492"/>
          <p:cNvGraphicFramePr>
            <a:graphicFrameLocks noGrp="1"/>
          </p:cNvGraphicFramePr>
          <p:nvPr/>
        </p:nvGraphicFramePr>
        <p:xfrm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013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0341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Night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8648816" name="Table 18648815"/>
          <p:cNvGraphicFramePr>
            <a:graphicFrameLocks noGrp="1"/>
          </p:cNvGraphicFramePr>
          <p:nvPr/>
        </p:nvGraphicFramePr>
        <p:xfrm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4797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0341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Type of Larceny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27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All Other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From Building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From Motor Vehicle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From Person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Parts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481762534" name="Table 481762533"/>
          <p:cNvGraphicFramePr>
            <a:graphicFrameLocks noGrp="1"/>
          </p:cNvGraphicFramePr>
          <p:nvPr/>
        </p:nvGraphicFramePr>
        <p:xfrm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2006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Monetary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1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$500 - $24,999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2800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Under $500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Skinker DeBaliviere: Total Crimes by Days of the Week</a:t>
            </a:r>
          </a:p>
        </p:txBody>
      </p:sp>
      <p:pic>
        <p:nvPicPr>
          <p:cNvPr id="3" name="Picture 1" descr="/Users/jesstevens/Documents/Github/WUMCRC/Projects/r-crime-mapping/results/2019/October/sdb/sdb_crime_weekday_graph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399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Skinker DeBaliviere: Crimes by Time of Day</a:t>
            </a:r>
          </a:p>
        </p:txBody>
      </p:sp>
      <p:pic>
        <p:nvPicPr>
          <p:cNvPr id="3" name="Picture 1" descr="/Users/jesstevens/Documents/Github/WUMCRC/Projects/r-crime-mapping/results/2019/October/sdb/sdb_crime_timeDay_graph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399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Skinker DeBaliviere: Crimes by Day &amp; Category</a:t>
            </a:r>
          </a:p>
        </p:txBody>
      </p:sp>
      <p:pic>
        <p:nvPicPr>
          <p:cNvPr id="3" name="Picture 1" descr="/Users/jesstevens/Documents/Github/WUMCRC/Projects/r-crime-mapping/results/2019/October/sdb/sdb_crimeCat_weekday_graph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399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DeBaliviere Place: Neighborhood Detail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spcBef>
                <a:spcPts val="3000"/>
              </a:spcBef>
              <a:buNone/>
            </a:pPr>
            <a:r>
              <a:rPr b="1"/>
              <a:t>Appendix 2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DeBaliviere Place: Time of Crimes Map</a:t>
            </a:r>
          </a:p>
        </p:txBody>
      </p:sp>
      <p:pic>
        <p:nvPicPr>
          <p:cNvPr id="3" name="Picture 1" descr="/Users/jesstevens/Documents/Github/WUMCRC/Projects/r-crime-mapping/results/2019/October/dbp/dbp_day_night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679700" y="1600200"/>
            <a:ext cx="37973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Skinker DeBaliviere: Year to Year Comparison</a:t>
            </a:r>
          </a:p>
        </p:txBody>
      </p:sp>
      <p:graphicFrame>
        <p:nvGraphicFramePr>
          <p:cNvPr id="286143821" name="Table 286143820"/>
          <p:cNvGraphicFramePr>
            <a:graphicFrameLocks noGrp="1"/>
          </p:cNvGraphicFramePr>
          <p:nvPr/>
        </p:nvGraphicFramePr>
        <p:xfrm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5110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60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14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13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16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2468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8601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3935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0934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09341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781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0920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0920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71347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</a:tblGrid>
              <a:tr h="28875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Aug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Sep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Oct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Nov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Dec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255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215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963071606" name="Table 963071605"/>
          <p:cNvGraphicFramePr>
            <a:graphicFrameLocks noGrp="1"/>
          </p:cNvGraphicFramePr>
          <p:nvPr/>
        </p:nvGraphicFramePr>
        <p:xfrm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5110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60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14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13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16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2468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8601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3935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0934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09341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781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0920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71347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28875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Aug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Sep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Oct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Nov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255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248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DeBaliviere Place: Violent Crime Map</a:t>
            </a:r>
          </a:p>
        </p:txBody>
      </p:sp>
      <p:pic>
        <p:nvPicPr>
          <p:cNvPr id="3" name="Picture 1" descr="/Users/jesstevens/Documents/Github/WUMCRC/Projects/r-crime-mapping/results/2019/October/dbp/dbp_vlnt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679700" y="1600200"/>
            <a:ext cx="37973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DeBaliviere Place: Crime Density Map</a:t>
            </a:r>
          </a:p>
        </p:txBody>
      </p:sp>
      <p:pic>
        <p:nvPicPr>
          <p:cNvPr id="3" name="Picture 1" descr="/Users/jesstevens/Documents/Github/WUMCRC/Projects/r-crime-mapping/results/2019/October/dbp/dbp_density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679700" y="1600200"/>
            <a:ext cx="37973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DeBaliviere Place: Larceny Breakdown</a:t>
            </a:r>
          </a:p>
        </p:txBody>
      </p:sp>
      <p:graphicFrame>
        <p:nvGraphicFramePr>
          <p:cNvPr id="993037499" name="Table 993037498"/>
          <p:cNvGraphicFramePr>
            <a:graphicFrameLocks noGrp="1"/>
          </p:cNvGraphicFramePr>
          <p:nvPr/>
        </p:nvGraphicFramePr>
        <p:xfrm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2934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0341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27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Sun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Tue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Wed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Thu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9186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Fri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27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Sat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734875965" name="Table 734875964"/>
          <p:cNvGraphicFramePr>
            <a:graphicFrameLocks noGrp="1"/>
          </p:cNvGraphicFramePr>
          <p:nvPr/>
        </p:nvGraphicFramePr>
        <p:xfrm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013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0341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Night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420547479" name="Table 420547478"/>
          <p:cNvGraphicFramePr>
            <a:graphicFrameLocks noGrp="1"/>
          </p:cNvGraphicFramePr>
          <p:nvPr/>
        </p:nvGraphicFramePr>
        <p:xfrm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4796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0341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Type of Larceny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From Building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From Motor Vehicle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0341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Shoplifting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879894591" name="Table 879894590"/>
          <p:cNvGraphicFramePr>
            <a:graphicFrameLocks noGrp="1"/>
          </p:cNvGraphicFramePr>
          <p:nvPr/>
        </p:nvGraphicFramePr>
        <p:xfrm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2006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Monetary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1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$500 - $24,999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2800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Under $500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DeBaliviere Place: Total Crimes by Days of the Week</a:t>
            </a:r>
          </a:p>
        </p:txBody>
      </p:sp>
      <p:pic>
        <p:nvPicPr>
          <p:cNvPr id="3" name="Picture 1" descr="/Users/jesstevens/Documents/Github/WUMCRC/Projects/r-crime-mapping/results/2019/October/dbp/dbp_crime_weekday_graph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399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DeBaliviere Place: Crimes by Time of Day</a:t>
            </a:r>
          </a:p>
        </p:txBody>
      </p:sp>
      <p:pic>
        <p:nvPicPr>
          <p:cNvPr id="3" name="Picture 1" descr="/Users/jesstevens/Documents/Github/WUMCRC/Projects/r-crime-mapping/results/2019/October/dbp/dbp_crime_timeDay_graph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399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DeBaliviere Place: Crimes by Day &amp; Category</a:t>
            </a:r>
          </a:p>
        </p:txBody>
      </p:sp>
      <p:pic>
        <p:nvPicPr>
          <p:cNvPr id="3" name="Picture 1" descr="/Users/jesstevens/Documents/Github/WUMCRC/Projects/r-crime-mapping/results/2019/October/dbp/dbp_crimeCat_weekday_graph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399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West End: Neighborhood Detail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spcBef>
                <a:spcPts val="3000"/>
              </a:spcBef>
              <a:buNone/>
            </a:pPr>
            <a:r>
              <a:rPr b="1"/>
              <a:t>Appendix 3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West End: Time of Crimes Map</a:t>
            </a:r>
          </a:p>
        </p:txBody>
      </p:sp>
      <p:pic>
        <p:nvPicPr>
          <p:cNvPr id="3" name="Picture 1" descr="/Users/jesstevens/Documents/Github/WUMCRC/Projects/r-crime-mapping/results/2019/October/we/we_day_night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52600" y="1600200"/>
            <a:ext cx="56388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West End: Violent Crime Map</a:t>
            </a:r>
          </a:p>
        </p:txBody>
      </p:sp>
      <p:pic>
        <p:nvPicPr>
          <p:cNvPr id="3" name="Picture 1" descr="/Users/jesstevens/Documents/Github/WUMCRC/Projects/r-crime-mapping/results/2019/October/we/we_vlnt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52600" y="1600200"/>
            <a:ext cx="56388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West End: Crime Density Map</a:t>
            </a:r>
          </a:p>
        </p:txBody>
      </p:sp>
      <p:pic>
        <p:nvPicPr>
          <p:cNvPr id="3" name="Picture 1" descr="/Users/jesstevens/Documents/Github/WUMCRC/Projects/r-crime-mapping/results/2019/October/we/we_density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52600" y="1600200"/>
            <a:ext cx="56388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Skinker DeBaliviere: Summary Tables</a:t>
            </a:r>
          </a:p>
        </p:txBody>
      </p:sp>
      <p:graphicFrame>
        <p:nvGraphicFramePr>
          <p:cNvPr id="74741890" name="Table 74741889"/>
          <p:cNvGraphicFramePr>
            <a:graphicFrameLocks noGrp="1"/>
          </p:cNvGraphicFramePr>
          <p:nvPr/>
        </p:nvGraphicFramePr>
        <p:xfrm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4722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27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Aggravated Assault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Burgalry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Larceny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255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Robbery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3875113" name="Table 63875112"/>
          <p:cNvGraphicFramePr>
            <a:graphicFrameLocks noGrp="1"/>
          </p:cNvGraphicFramePr>
          <p:nvPr/>
        </p:nvGraphicFramePr>
        <p:xfrm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2934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0341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27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Sun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Tue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Wed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Thu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958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Fri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27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Sat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35037125" name="Table 135037124"/>
          <p:cNvGraphicFramePr>
            <a:graphicFrameLocks noGrp="1"/>
          </p:cNvGraphicFramePr>
          <p:nvPr/>
        </p:nvGraphicFramePr>
        <p:xfrm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7592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0341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Crimes Against Persons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27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FALSE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TRUE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754030541" name="Table 754030540"/>
          <p:cNvGraphicFramePr>
            <a:graphicFrameLocks noGrp="1"/>
          </p:cNvGraphicFramePr>
          <p:nvPr/>
        </p:nvGraphicFramePr>
        <p:xfrm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013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0341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Night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West End: Larceny Breakdown</a:t>
            </a:r>
          </a:p>
        </p:txBody>
      </p:sp>
      <p:graphicFrame>
        <p:nvGraphicFramePr>
          <p:cNvPr id="133758828" name="Table 133758827"/>
          <p:cNvGraphicFramePr>
            <a:graphicFrameLocks noGrp="1"/>
          </p:cNvGraphicFramePr>
          <p:nvPr/>
        </p:nvGraphicFramePr>
        <p:xfrm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2934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0341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27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Sun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Tue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Wed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Thu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Fri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27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Sat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688601550" name="Table 688601549"/>
          <p:cNvGraphicFramePr>
            <a:graphicFrameLocks noGrp="1"/>
          </p:cNvGraphicFramePr>
          <p:nvPr/>
        </p:nvGraphicFramePr>
        <p:xfrm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013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0341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Night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734347763" name="Table 734347762"/>
          <p:cNvGraphicFramePr>
            <a:graphicFrameLocks noGrp="1"/>
          </p:cNvGraphicFramePr>
          <p:nvPr/>
        </p:nvGraphicFramePr>
        <p:xfrm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4797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0341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Type of Larceny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27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All Other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Bicycle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From Building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From Motor Vehicle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From Person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Parts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0341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Shoplifting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620307578" name="Table 620307577"/>
          <p:cNvGraphicFramePr>
            <a:graphicFrameLocks noGrp="1"/>
          </p:cNvGraphicFramePr>
          <p:nvPr/>
        </p:nvGraphicFramePr>
        <p:xfrm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2006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Monetary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1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$500 - $24,999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2800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Under $500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West End: Total Crimes by Days of the Week</a:t>
            </a:r>
          </a:p>
        </p:txBody>
      </p:sp>
      <p:pic>
        <p:nvPicPr>
          <p:cNvPr id="3" name="Picture 1" descr="/Users/jesstevens/Documents/Github/WUMCRC/Projects/r-crime-mapping/results/2019/October/we/we_crime_weekday_graph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399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West End: Crimes by Time of Day</a:t>
            </a:r>
          </a:p>
        </p:txBody>
      </p:sp>
      <p:pic>
        <p:nvPicPr>
          <p:cNvPr id="3" name="Picture 1" descr="/Users/jesstevens/Documents/Github/WUMCRC/Projects/r-crime-mapping/results/2019/October/we/we_crime_timeDay_graph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399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West End: Crimes by Day &amp; Category</a:t>
            </a:r>
          </a:p>
        </p:txBody>
      </p:sp>
      <p:pic>
        <p:nvPicPr>
          <p:cNvPr id="3" name="Picture 1" descr="/Users/jesstevens/Documents/Github/WUMCRC/Projects/r-crime-mapping/results/2019/October/we/we_crimeCat_weekday_graph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399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Visitation Park: Neighborhood Detail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spcBef>
                <a:spcPts val="3000"/>
              </a:spcBef>
              <a:buNone/>
            </a:pPr>
            <a:r>
              <a:rPr b="1"/>
              <a:t>Appendix 4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Visitation Park: Time of Crimes Map</a:t>
            </a:r>
          </a:p>
        </p:txBody>
      </p:sp>
      <p:pic>
        <p:nvPicPr>
          <p:cNvPr id="3" name="Picture 1" descr="/Users/jesstevens/Documents/Github/WUMCRC/Projects/r-crime-mapping/results/2019/October/vp/vp_day_night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48000" y="1600200"/>
            <a:ext cx="30607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Visitation Park: Violent Crime Map</a:t>
            </a:r>
          </a:p>
        </p:txBody>
      </p:sp>
      <p:pic>
        <p:nvPicPr>
          <p:cNvPr id="3" name="Picture 1" descr="/Users/jesstevens/Documents/Github/WUMCRC/Projects/r-crime-mapping/results/2019/October/vp/vp_vlnt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48000" y="1600200"/>
            <a:ext cx="30607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Visitation Park: Larceny Breakdown</a:t>
            </a:r>
          </a:p>
        </p:txBody>
      </p:sp>
      <p:graphicFrame>
        <p:nvGraphicFramePr>
          <p:cNvPr id="712667271" name="Table 712667270"/>
          <p:cNvGraphicFramePr>
            <a:graphicFrameLocks noGrp="1"/>
          </p:cNvGraphicFramePr>
          <p:nvPr/>
        </p:nvGraphicFramePr>
        <p:xfrm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2934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0341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Tue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Wed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Thu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27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Sat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528399006" name="Table 528399005"/>
          <p:cNvGraphicFramePr>
            <a:graphicFrameLocks noGrp="1"/>
          </p:cNvGraphicFramePr>
          <p:nvPr/>
        </p:nvGraphicFramePr>
        <p:xfrm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013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0341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69067367" name="Table 469067366"/>
          <p:cNvGraphicFramePr>
            <a:graphicFrameLocks noGrp="1"/>
          </p:cNvGraphicFramePr>
          <p:nvPr/>
        </p:nvGraphicFramePr>
        <p:xfrm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4797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0341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Type of Larceny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27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All Other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From Building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From Motor Vehicle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Parts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882706285" name="Table 882706284"/>
          <p:cNvGraphicFramePr>
            <a:graphicFrameLocks noGrp="1"/>
          </p:cNvGraphicFramePr>
          <p:nvPr/>
        </p:nvGraphicFramePr>
        <p:xfrm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2006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Monetary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1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$500 - $24,999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2800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Under $500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Visitation Park: Total Crimes by Days of the Week</a:t>
            </a:r>
          </a:p>
        </p:txBody>
      </p:sp>
      <p:pic>
        <p:nvPicPr>
          <p:cNvPr id="3" name="Picture 1" descr="/Users/jesstevens/Documents/Github/WUMCRC/Projects/r-crime-mapping/results/2019/October/vp/vp_crime_weekday_graph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399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Visitation Park: Crimes by Time of Day</a:t>
            </a:r>
          </a:p>
        </p:txBody>
      </p:sp>
      <p:pic>
        <p:nvPicPr>
          <p:cNvPr id="3" name="Picture 1" descr="/Users/jesstevens/Documents/Github/WUMCRC/Projects/r-crime-mapping/results/2019/October/vp/vp_crime_timeDay_graph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399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Skinker DeBaliviere: Total Crime Map</a:t>
            </a:r>
          </a:p>
        </p:txBody>
      </p:sp>
      <p:pic>
        <p:nvPicPr>
          <p:cNvPr id="3" name="Picture 1" descr="/Users/jesstevens/Documents/Github/WUMCRC/Projects/r-crime-mapping/results/2019/October/sdb/sdb_total_tm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524000" y="1600200"/>
            <a:ext cx="60960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Visitation Park: Crimes by Day &amp; Category</a:t>
            </a:r>
          </a:p>
        </p:txBody>
      </p:sp>
      <p:pic>
        <p:nvPicPr>
          <p:cNvPr id="3" name="Picture 1" descr="/Users/jesstevens/Documents/Github/WUMCRC/Projects/r-crime-mapping/results/2019/October/vp/vp_crimeCat_weekday_graph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399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DeBaliviere Place: Summary Notes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b="1"/>
              <a:t>41 total crimes in October 2019</a:t>
            </a:r>
          </a:p>
          <a:p>
            <a:pPr lvl="1"/>
            <a:r>
              <a:rPr b="1"/>
              <a:t>116% change compared to October 2018 (19 total crimes)</a:t>
            </a:r>
          </a:p>
          <a:p>
            <a:pPr lvl="1"/>
            <a:r>
              <a:rPr b="1"/>
              <a:t>3 crime(s) against persons in October 2019</a:t>
            </a:r>
          </a:p>
          <a:p>
            <a:pPr lvl="1"/>
            <a:r>
              <a:rPr b="1"/>
              <a:t>0% change compared to October 2018 (3 crimes against persons)</a:t>
            </a:r>
          </a:p>
          <a:p>
            <a:pPr lvl="1"/>
            <a:r>
              <a:rPr b="1"/>
              <a:t>150 total crimes in 2019</a:t>
            </a:r>
          </a:p>
          <a:p>
            <a:pPr lvl="1"/>
            <a:r>
              <a:rPr b="1"/>
              <a:t>-3% change compared to this time in 2018 (154 total crimes)</a:t>
            </a:r>
          </a:p>
          <a:p>
            <a:pPr lvl="1"/>
            <a:r>
              <a:rPr b="1"/>
              <a:t>22 crime(s) against persons in 2019</a:t>
            </a:r>
          </a:p>
          <a:p>
            <a:pPr lvl="1"/>
            <a:r>
              <a:rPr b="1"/>
              <a:t>0% change compared to this time in 2018 (22 crimes against persons)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DeBaliviere Place: Year to Year Comparison</a:t>
            </a:r>
          </a:p>
        </p:txBody>
      </p:sp>
      <p:graphicFrame>
        <p:nvGraphicFramePr>
          <p:cNvPr id="334275607" name="Table 334275606"/>
          <p:cNvGraphicFramePr>
            <a:graphicFrameLocks noGrp="1"/>
          </p:cNvGraphicFramePr>
          <p:nvPr/>
        </p:nvGraphicFramePr>
        <p:xfrm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5110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60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14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13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16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2468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8601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3935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0934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09341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781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0920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0920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71347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</a:tblGrid>
              <a:tr h="28875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Aug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Sep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Oct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Nov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Dec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255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183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694902154" name="Table 694902153"/>
          <p:cNvGraphicFramePr>
            <a:graphicFrameLocks noGrp="1"/>
          </p:cNvGraphicFramePr>
          <p:nvPr/>
        </p:nvGraphicFramePr>
        <p:xfrm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5110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60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14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13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16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2468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8601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3935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0934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09341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781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0920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71347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28875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Aug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Sep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Oct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Nov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255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DeBaliviere Place: Summary Tables</a:t>
            </a:r>
          </a:p>
        </p:txBody>
      </p:sp>
      <p:graphicFrame>
        <p:nvGraphicFramePr>
          <p:cNvPr id="149748004" name="Table 149748003"/>
          <p:cNvGraphicFramePr>
            <a:graphicFrameLocks noGrp="1"/>
          </p:cNvGraphicFramePr>
          <p:nvPr/>
        </p:nvGraphicFramePr>
        <p:xfrm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4722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27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Aggravated Assault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Burgalry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Larceny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255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Robbery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874821021" name="Table 874821020"/>
          <p:cNvGraphicFramePr>
            <a:graphicFrameLocks noGrp="1"/>
          </p:cNvGraphicFramePr>
          <p:nvPr/>
        </p:nvGraphicFramePr>
        <p:xfrm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2934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0341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27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Sun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Tue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Wed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Thu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9186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Fri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27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Sat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67779454" name="Table 67779453"/>
          <p:cNvGraphicFramePr>
            <a:graphicFrameLocks noGrp="1"/>
          </p:cNvGraphicFramePr>
          <p:nvPr/>
        </p:nvGraphicFramePr>
        <p:xfrm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7592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0341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Crimes Against Persons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27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FALSE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TRUE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868208322" name="Table 868208321"/>
          <p:cNvGraphicFramePr>
            <a:graphicFrameLocks noGrp="1"/>
          </p:cNvGraphicFramePr>
          <p:nvPr/>
        </p:nvGraphicFramePr>
        <p:xfrm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013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0341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Night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DeBaliviere Place: Total Crime Map</a:t>
            </a:r>
          </a:p>
        </p:txBody>
      </p:sp>
      <p:pic>
        <p:nvPicPr>
          <p:cNvPr id="3" name="Picture 1" descr="/Users/jesstevens/Documents/Github/WUMCRC/Projects/r-crime-mapping/results/2019/October/dbp/dbp_total_crimes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679700" y="1600200"/>
            <a:ext cx="37973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</TotalTime>
  <Words>2422</Words>
  <Application>Microsoft Macintosh PowerPoint</Application>
  <PresentationFormat>On-screen Show (4:3)</PresentationFormat>
  <Paragraphs>1453</Paragraphs>
  <Slides>50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4" baseType="lpstr">
      <vt:lpstr>Arial</vt:lpstr>
      <vt:lpstr>Calibri</vt:lpstr>
      <vt:lpstr>Calibri Light</vt:lpstr>
      <vt:lpstr>Office Theme</vt:lpstr>
      <vt:lpstr>Skinker DeBaliviere, DeBaliviere Place, West End, Visitation Park</vt:lpstr>
      <vt:lpstr>Skinker DeBaliviere: Summary Notes</vt:lpstr>
      <vt:lpstr>Skinker DeBaliviere: Year to Year Comparison</vt:lpstr>
      <vt:lpstr>Skinker DeBaliviere: Summary Tables</vt:lpstr>
      <vt:lpstr>Skinker DeBaliviere: Total Crime Map</vt:lpstr>
      <vt:lpstr>DeBaliviere Place: Summary Notes</vt:lpstr>
      <vt:lpstr>DeBaliviere Place: Year to Year Comparison</vt:lpstr>
      <vt:lpstr>DeBaliviere Place: Summary Tables</vt:lpstr>
      <vt:lpstr>DeBaliviere Place: Total Crime Map</vt:lpstr>
      <vt:lpstr>Summary Notes: West End</vt:lpstr>
      <vt:lpstr>West End: Year to Year Comparison</vt:lpstr>
      <vt:lpstr>West End: Summary Tables</vt:lpstr>
      <vt:lpstr>West End: Total Crime Map</vt:lpstr>
      <vt:lpstr>Visitation Park: Summary Notes</vt:lpstr>
      <vt:lpstr>Visitation Park: Year to Year Comparison</vt:lpstr>
      <vt:lpstr>Visitation Park: Summary Tables</vt:lpstr>
      <vt:lpstr>Visitation Park: Total Crime Map</vt:lpstr>
      <vt:lpstr>District 5: Crime Rates Map</vt:lpstr>
      <vt:lpstr>District 5: Density Map Explanation</vt:lpstr>
      <vt:lpstr>Skinker DeBaliviere: Neighborhood Detail</vt:lpstr>
      <vt:lpstr>Skinker DeBaliviere: Time of Crimes Map</vt:lpstr>
      <vt:lpstr>Skinker DeBaliviere: Violent Crime Map</vt:lpstr>
      <vt:lpstr>Skinker DeBaliviere: Crime Density Map</vt:lpstr>
      <vt:lpstr>Skinker DeBaliviere: Larceny Breakdown</vt:lpstr>
      <vt:lpstr>Skinker DeBaliviere: Total Crimes by Days of the Week</vt:lpstr>
      <vt:lpstr>Skinker DeBaliviere: Crimes by Time of Day</vt:lpstr>
      <vt:lpstr>Skinker DeBaliviere: Crimes by Day &amp; Category</vt:lpstr>
      <vt:lpstr>DeBaliviere Place: Neighborhood Detail</vt:lpstr>
      <vt:lpstr>DeBaliviere Place: Time of Crimes Map</vt:lpstr>
      <vt:lpstr>DeBaliviere Place: Violent Crime Map</vt:lpstr>
      <vt:lpstr>DeBaliviere Place: Crime Density Map</vt:lpstr>
      <vt:lpstr>DeBaliviere Place: Larceny Breakdown</vt:lpstr>
      <vt:lpstr>DeBaliviere Place: Total Crimes by Days of the Week</vt:lpstr>
      <vt:lpstr>DeBaliviere Place: Crimes by Time of Day</vt:lpstr>
      <vt:lpstr>DeBaliviere Place: Crimes by Day &amp; Category</vt:lpstr>
      <vt:lpstr>West End: Neighborhood Detail</vt:lpstr>
      <vt:lpstr>West End: Time of Crimes Map</vt:lpstr>
      <vt:lpstr>West End: Violent Crime Map</vt:lpstr>
      <vt:lpstr>West End: Crime Density Map</vt:lpstr>
      <vt:lpstr>West End: Larceny Breakdown</vt:lpstr>
      <vt:lpstr>West End: Total Crimes by Days of the Week</vt:lpstr>
      <vt:lpstr>West End: Crimes by Time of Day</vt:lpstr>
      <vt:lpstr>West End: Crimes by Day &amp; Category</vt:lpstr>
      <vt:lpstr>Visitation Park: Neighborhood Detail</vt:lpstr>
      <vt:lpstr>Visitation Park: Time of Crimes Map</vt:lpstr>
      <vt:lpstr>Visitation Park: Violent Crime Map</vt:lpstr>
      <vt:lpstr>Visitation Park: Larceny Breakdown</vt:lpstr>
      <vt:lpstr>Visitation Park: Total Crimes by Days of the Week</vt:lpstr>
      <vt:lpstr>Visitation Park: Crimes by Time of Day</vt:lpstr>
      <vt:lpstr>Visitation Park: Crimes by Day &amp; Category</vt:lpstr>
    </vt:vector>
  </TitlesOfParts>
  <LinksUpToDate>false</LinksUpToDate>
  <SharedDoc>false</SharedDoc>
  <HyperlinksChanged>false</HyperlinksChanged>
  <AppVersion>16.0000</AppVersion>
</Properties>
</file>

<file path=docProps/app0.xml><?xml version="1.0" encoding="utf-8"?>
<Properties xmlns="http://schemas.openxmlformats.org/officeDocument/2006/extended-properties" xmlns:vt="http://schemas.openxmlformats.org/officeDocument/2006/docPropsVTypes">
  <TotalTime>2</TotalTime>
  <Words>49</Words>
  <Application>Microsoft Office PowerPoint</Application>
  <PresentationFormat>On-screen Show (4:3)</PresentationFormat>
  <Paragraphs>15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Skinker DeBaliviere, DeBaliviere Place, West End, Visitation Park</dc:title>
  <dc:creator>Washington University Medical Center</dc:creator>
  <cp:keywords/>
  <cp:lastModifiedBy>Stevens, Jes</cp:lastModifiedBy>
  <cp:revision>1</cp:revision>
  <dcterms:created xsi:type="dcterms:W3CDTF">2019-12-12T05:30:38Z</dcterms:created>
  <dcterms:modified xsi:type="dcterms:W3CDTF">2019-12-12T05:32:56Z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lways_allow_html">
    <vt:lpwstr>yes</vt:lpwstr>
  </property>
  <property fmtid="{D5CDD505-2E9C-101B-9397-08002B2CF9AE}" pid="3" name="date">
    <vt:lpwstr>(December 11, 2019)</vt:lpwstr>
  </property>
  <property fmtid="{D5CDD505-2E9C-101B-9397-08002B2CF9AE}" pid="4" name="output">
    <vt:lpwstr>powerpoint_presentation</vt:lpwstr>
  </property>
  <property fmtid="{D5CDD505-2E9C-101B-9397-08002B2CF9AE}" pid="5" name="params">
    <vt:lpwstr/>
  </property>
  <property fmtid="{D5CDD505-2E9C-101B-9397-08002B2CF9AE}" pid="6" name="subtitle">
    <vt:lpwstr>Monthly Crime report: October 2019</vt:lpwstr>
  </property>
</Properties>
</file>